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sk-SK" smtClean="0"/>
              <a:t>Upravte štýly predlohy textu</a:t>
            </a:r>
            <a:endParaRPr kumimoji="0" lang="en-US"/>
          </a:p>
        </p:txBody>
      </p:sp>
      <p:sp>
        <p:nvSpPr>
          <p:cNvPr id="28" name="Zástupný symbol dátumu 27"/>
          <p:cNvSpPr>
            <a:spLocks noGrp="1"/>
          </p:cNvSpPr>
          <p:nvPr>
            <p:ph type="dt" sz="half" idx="10"/>
          </p:nvPr>
        </p:nvSpPr>
        <p:spPr/>
        <p:txBody>
          <a:bodyPr/>
          <a:lstStyle/>
          <a:p>
            <a:fld id="{213C4B94-93F8-48C0-95D7-A659FB5CAD50}" type="datetimeFigureOut">
              <a:rPr lang="sk-SK" smtClean="0"/>
              <a:t>25. 10. 2014</a:t>
            </a:fld>
            <a:endParaRPr lang="sk-SK"/>
          </a:p>
        </p:txBody>
      </p:sp>
      <p:sp>
        <p:nvSpPr>
          <p:cNvPr id="17" name="Zástupný symbol päty 16"/>
          <p:cNvSpPr>
            <a:spLocks noGrp="1"/>
          </p:cNvSpPr>
          <p:nvPr>
            <p:ph type="ftr" sz="quarter" idx="11"/>
          </p:nvPr>
        </p:nvSpPr>
        <p:spPr/>
        <p:txBody>
          <a:bodyPr/>
          <a:lstStyle/>
          <a:p>
            <a:endParaRPr lang="sk-SK"/>
          </a:p>
        </p:txBody>
      </p:sp>
      <p:sp>
        <p:nvSpPr>
          <p:cNvPr id="29" name="Zástupný symbol čísla snímky 28"/>
          <p:cNvSpPr>
            <a:spLocks noGrp="1"/>
          </p:cNvSpPr>
          <p:nvPr>
            <p:ph type="sldNum" sz="quarter" idx="12"/>
          </p:nvPr>
        </p:nvSpPr>
        <p:spPr/>
        <p:txBody>
          <a:bodyPr/>
          <a:lstStyle/>
          <a:p>
            <a:fld id="{E42C6375-638F-4505-A667-41266C78F3E6}" type="slidenum">
              <a:rPr lang="sk-SK" smtClean="0"/>
              <a:t>‹#›</a:t>
            </a:fld>
            <a:endParaRPr lang="sk-SK"/>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213C4B94-93F8-48C0-95D7-A659FB5CAD50}" type="datetimeFigureOut">
              <a:rPr lang="sk-SK" smtClean="0"/>
              <a:t>25. 10. 2014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213C4B94-93F8-48C0-95D7-A659FB5CAD50}" type="datetimeFigureOut">
              <a:rPr lang="sk-SK" smtClean="0"/>
              <a:t>25. 10. 2014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obsahu 2"/>
          <p:cNvSpPr>
            <a:spLocks noGrp="1"/>
          </p:cNvSpPr>
          <p:nvPr>
            <p:ph idx="1"/>
          </p:nvPr>
        </p:nvSpPr>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213C4B94-93F8-48C0-95D7-A659FB5CAD50}" type="datetimeFigureOut">
              <a:rPr lang="sk-SK" smtClean="0"/>
              <a:t>25. 10. 2014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p:txBody>
          <a:bodyPr/>
          <a:lstStyle/>
          <a:p>
            <a:fld id="{213C4B94-93F8-48C0-95D7-A659FB5CAD50}" type="datetimeFigureOut">
              <a:rPr lang="sk-SK" smtClean="0"/>
              <a:t>25. 10. 2014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a:xfrm>
            <a:off x="7924800" y="6416675"/>
            <a:ext cx="762000" cy="365125"/>
          </a:xfrm>
        </p:spPr>
        <p:txBody>
          <a:bodyPr/>
          <a:lstStyle/>
          <a:p>
            <a:fld id="{E42C6375-638F-4505-A667-41266C78F3E6}"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obsah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213C4B94-93F8-48C0-95D7-A659FB5CAD50}" type="datetimeFigureOut">
              <a:rPr lang="sk-SK" smtClean="0"/>
              <a:t>25. 10. 2014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4" name="Zástupný symbol tex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5" name="Zástupný symbol obsah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213C4B94-93F8-48C0-95D7-A659FB5CAD50}" type="datetimeFigureOut">
              <a:rPr lang="sk-SK" smtClean="0"/>
              <a:t>25. 10. 2014</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dátumu 2"/>
          <p:cNvSpPr>
            <a:spLocks noGrp="1"/>
          </p:cNvSpPr>
          <p:nvPr>
            <p:ph type="dt" sz="half" idx="10"/>
          </p:nvPr>
        </p:nvSpPr>
        <p:spPr/>
        <p:txBody>
          <a:bodyPr/>
          <a:lstStyle/>
          <a:p>
            <a:fld id="{213C4B94-93F8-48C0-95D7-A659FB5CAD50}" type="datetimeFigureOut">
              <a:rPr lang="sk-SK" smtClean="0"/>
              <a:t>25. 10. 2014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213C4B94-93F8-48C0-95D7-A659FB5CAD50}" type="datetimeFigureOut">
              <a:rPr lang="sk-SK" smtClean="0"/>
              <a:t>25. 10. 2014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sk-SK" smtClean="0"/>
              <a:t>Upravte štýly predlohy textu</a:t>
            </a:r>
            <a:endParaRPr kumimoji="0" lang="en-US"/>
          </a:p>
        </p:txBody>
      </p:sp>
      <p:sp>
        <p:nvSpPr>
          <p:cNvPr id="3" name="Zástupný symbol tex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4" name="Zástupný symbol obsah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213C4B94-93F8-48C0-95D7-A659FB5CAD50}" type="datetimeFigureOut">
              <a:rPr lang="sk-SK" smtClean="0"/>
              <a:t>25. 10. 2014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sk-SK" smtClean="0"/>
              <a:t>Upravte štýly predlohy textu</a:t>
            </a:r>
            <a:endParaRPr kumimoji="0" lang="en-US"/>
          </a:p>
        </p:txBody>
      </p:sp>
      <p:sp>
        <p:nvSpPr>
          <p:cNvPr id="3" name="Zástupný symbol obrázka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sk-SK" smtClean="0">
                <a:solidFill>
                  <a:schemeClr val="lt1"/>
                </a:solidFill>
                <a:latin typeface="+mn-lt"/>
                <a:ea typeface="+mn-ea"/>
                <a:cs typeface="+mn-cs"/>
              </a:rPr>
              <a:t>Ak chcete pridať obrázok, kliknite na ikonu</a:t>
            </a:r>
            <a:endParaRPr kumimoji="0" lang="en-US" dirty="0">
              <a:solidFill>
                <a:schemeClr val="lt1"/>
              </a:solidFill>
              <a:latin typeface="+mn-lt"/>
              <a:ea typeface="+mn-ea"/>
              <a:cs typeface="+mn-cs"/>
            </a:endParaRPr>
          </a:p>
        </p:txBody>
      </p:sp>
      <p:sp>
        <p:nvSpPr>
          <p:cNvPr id="4" name="Zástupný symbol tex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sk-SK" smtClean="0"/>
              <a:t>Upravte štýl predlohy textu.</a:t>
            </a:r>
          </a:p>
        </p:txBody>
      </p:sp>
      <p:sp>
        <p:nvSpPr>
          <p:cNvPr id="5" name="Zástupný symbol dátumu 4"/>
          <p:cNvSpPr>
            <a:spLocks noGrp="1"/>
          </p:cNvSpPr>
          <p:nvPr>
            <p:ph type="dt" sz="half" idx="10"/>
          </p:nvPr>
        </p:nvSpPr>
        <p:spPr/>
        <p:txBody>
          <a:bodyPr/>
          <a:lstStyle/>
          <a:p>
            <a:fld id="{213C4B94-93F8-48C0-95D7-A659FB5CAD50}" type="datetimeFigureOut">
              <a:rPr lang="sk-SK" smtClean="0"/>
              <a:t>25. 10. 2014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2C6375-638F-4505-A667-41266C78F3E6}"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nadpis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13C4B94-93F8-48C0-95D7-A659FB5CAD50}" type="datetimeFigureOut">
              <a:rPr lang="sk-SK" smtClean="0"/>
              <a:t>25. 10. 2014</a:t>
            </a:fld>
            <a:endParaRPr lang="sk-SK"/>
          </a:p>
        </p:txBody>
      </p:sp>
      <p:sp>
        <p:nvSpPr>
          <p:cNvPr id="3" name="Zástupný symbol päty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sk-SK"/>
          </a:p>
        </p:txBody>
      </p:sp>
      <p:sp>
        <p:nvSpPr>
          <p:cNvPr id="23" name="Zástupný symbol čísla snímky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42C6375-638F-4505-A667-41266C78F3E6}"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gif"/><Relationship Id="rId13" Type="http://schemas.openxmlformats.org/officeDocument/2006/relationships/image" Target="../media/image15.gif"/><Relationship Id="rId3" Type="http://schemas.openxmlformats.org/officeDocument/2006/relationships/image" Target="../media/image5.gif"/><Relationship Id="rId7" Type="http://schemas.openxmlformats.org/officeDocument/2006/relationships/image" Target="../media/image9.gif"/><Relationship Id="rId12" Type="http://schemas.openxmlformats.org/officeDocument/2006/relationships/image" Target="../media/image14.gif"/><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gif"/><Relationship Id="rId11" Type="http://schemas.openxmlformats.org/officeDocument/2006/relationships/image" Target="../media/image13.gif"/><Relationship Id="rId5" Type="http://schemas.openxmlformats.org/officeDocument/2006/relationships/image" Target="../media/image7.gif"/><Relationship Id="rId10" Type="http://schemas.openxmlformats.org/officeDocument/2006/relationships/image" Target="../media/image12.gif"/><Relationship Id="rId4" Type="http://schemas.openxmlformats.org/officeDocument/2006/relationships/image" Target="../media/image6.gif"/><Relationship Id="rId9"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2564904"/>
            <a:ext cx="8229600" cy="1828800"/>
          </a:xfrm>
        </p:spPr>
        <p:txBody>
          <a:bodyPr>
            <a:normAutofit/>
          </a:bodyPr>
          <a:lstStyle/>
          <a:p>
            <a:r>
              <a:rPr lang="sk-SK" sz="7200" dirty="0" smtClean="0">
                <a:solidFill>
                  <a:schemeClr val="accent4">
                    <a:lumMod val="75000"/>
                  </a:schemeClr>
                </a:solidFill>
              </a:rPr>
              <a:t>Komunikácia</a:t>
            </a:r>
            <a:endParaRPr lang="sk-SK" sz="7200" dirty="0">
              <a:solidFill>
                <a:schemeClr val="accent4">
                  <a:lumMod val="75000"/>
                </a:schemeClr>
              </a:solidFill>
            </a:endParaRPr>
          </a:p>
        </p:txBody>
      </p:sp>
      <p:sp>
        <p:nvSpPr>
          <p:cNvPr id="3" name="Podnadpis 2"/>
          <p:cNvSpPr>
            <a:spLocks noGrp="1"/>
          </p:cNvSpPr>
          <p:nvPr>
            <p:ph type="subTitle" idx="1"/>
          </p:nvPr>
        </p:nvSpPr>
        <p:spPr>
          <a:xfrm>
            <a:off x="1371600" y="3212976"/>
            <a:ext cx="6400800" cy="1512168"/>
          </a:xfrm>
        </p:spPr>
        <p:txBody>
          <a:bodyPr/>
          <a:lstStyle/>
          <a:p>
            <a:endParaRPr lang="sk-SK" dirty="0"/>
          </a:p>
        </p:txBody>
      </p:sp>
      <p:pic>
        <p:nvPicPr>
          <p:cNvPr id="1029" name="Picture 5" descr="http://www.gify.nou.cz/smajlici_soubory/zim%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03881" y="6165304"/>
            <a:ext cx="6477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84331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solidFill>
                  <a:schemeClr val="accent6">
                    <a:lumMod val="60000"/>
                    <a:lumOff val="40000"/>
                  </a:schemeClr>
                </a:solidFill>
              </a:rPr>
              <a:t>Komunikácia môže byť</a:t>
            </a:r>
            <a:r>
              <a:rPr lang="sk-SK" dirty="0"/>
              <a:t>:</a:t>
            </a:r>
          </a:p>
        </p:txBody>
      </p:sp>
      <p:sp>
        <p:nvSpPr>
          <p:cNvPr id="3" name="Zástupný symbol obsahu 2"/>
          <p:cNvSpPr>
            <a:spLocks noGrp="1"/>
          </p:cNvSpPr>
          <p:nvPr>
            <p:ph idx="1"/>
          </p:nvPr>
        </p:nvSpPr>
        <p:spPr/>
        <p:txBody>
          <a:bodyPr>
            <a:normAutofit fontScale="55000" lnSpcReduction="20000"/>
          </a:bodyPr>
          <a:lstStyle/>
          <a:p>
            <a:r>
              <a:rPr lang="sk-SK" sz="5100" dirty="0">
                <a:solidFill>
                  <a:schemeClr val="accent6">
                    <a:lumMod val="50000"/>
                  </a:schemeClr>
                </a:solidFill>
              </a:rPr>
              <a:t>výmena informácií, myšlienok, názorov a pocitov medzi živými bytosťami obyčajne prostredníctvom spoločnej sústavy symbolov:</a:t>
            </a:r>
          </a:p>
          <a:p>
            <a:r>
              <a:rPr lang="sk-SK" sz="5100" dirty="0">
                <a:solidFill>
                  <a:schemeClr val="accent6">
                    <a:lumMod val="50000"/>
                  </a:schemeClr>
                </a:solidFill>
              </a:rPr>
              <a:t>v zoológii: prenos informácie medzi živočíchmi a medzi </a:t>
            </a:r>
            <a:r>
              <a:rPr lang="sk-SK" sz="5100" dirty="0" err="1">
                <a:solidFill>
                  <a:schemeClr val="accent6">
                    <a:lumMod val="50000"/>
                  </a:schemeClr>
                </a:solidFill>
              </a:rPr>
              <a:t>živočichmi</a:t>
            </a:r>
            <a:r>
              <a:rPr lang="sk-SK" sz="5100" dirty="0">
                <a:solidFill>
                  <a:schemeClr val="accent6">
                    <a:lumMod val="50000"/>
                  </a:schemeClr>
                </a:solidFill>
              </a:rPr>
              <a:t> a </a:t>
            </a:r>
            <a:r>
              <a:rPr lang="sk-SK" sz="5100" dirty="0" err="1">
                <a:solidFill>
                  <a:schemeClr val="accent6">
                    <a:lumMod val="50000"/>
                  </a:schemeClr>
                </a:solidFill>
              </a:rPr>
              <a:t>ľudmi</a:t>
            </a:r>
            <a:r>
              <a:rPr lang="sk-SK" sz="5100" dirty="0">
                <a:solidFill>
                  <a:schemeClr val="accent6">
                    <a:lumMod val="50000"/>
                  </a:schemeClr>
                </a:solidFill>
              </a:rPr>
              <a:t>, pomocou vydávaných a prijímaných signálov, a to optických, zvukových, chemických, dotykových a prípadne aj elektrických, pozri komunikácia (zoológia)</a:t>
            </a:r>
          </a:p>
          <a:p>
            <a:r>
              <a:rPr lang="sk-SK" sz="5100" dirty="0">
                <a:solidFill>
                  <a:schemeClr val="accent6">
                    <a:lumMod val="50000"/>
                  </a:schemeClr>
                </a:solidFill>
              </a:rPr>
              <a:t>v psychológii: sociálna interakcia, pri ktorej sa verbálne alebo neverbálne odovzdávajú informácie. pozri komunikácia (psychológia</a:t>
            </a:r>
            <a:r>
              <a:rPr lang="sk-SK" dirty="0" smtClean="0"/>
              <a:t>)</a:t>
            </a:r>
            <a:endParaRPr lang="sk-SK" dirty="0"/>
          </a:p>
        </p:txBody>
      </p:sp>
    </p:spTree>
    <p:extLst>
      <p:ext uri="{BB962C8B-B14F-4D97-AF65-F5344CB8AC3E}">
        <p14:creationId xmlns:p14="http://schemas.microsoft.com/office/powerpoint/2010/main" val="403607687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r>
              <a:rPr lang="sk-SK" dirty="0">
                <a:solidFill>
                  <a:schemeClr val="accent6">
                    <a:lumMod val="50000"/>
                  </a:schemeClr>
                </a:solidFill>
              </a:rPr>
              <a:t>v stavebníctve: smerová stavba alebo zariadenie (pozemné, podzemné, dráhové, nadzemné, letecké, potrubné, vodné a telekomunikačné) slúžiace na dopravu látok (aj sypkých), kvapalín, plynov, energie, dopravných prostriedkov, ľudí, zvierat a prípadne aj na prenos správ, pozri komunikácia (stavebníctvo)</a:t>
            </a:r>
          </a:p>
          <a:p>
            <a:r>
              <a:rPr lang="sk-SK" dirty="0">
                <a:solidFill>
                  <a:schemeClr val="accent6">
                    <a:lumMod val="50000"/>
                  </a:schemeClr>
                </a:solidFill>
              </a:rPr>
              <a:t>všeobecne:</a:t>
            </a:r>
          </a:p>
          <a:p>
            <a:r>
              <a:rPr lang="sk-SK" dirty="0">
                <a:solidFill>
                  <a:schemeClr val="accent6">
                    <a:lumMod val="50000"/>
                  </a:schemeClr>
                </a:solidFill>
              </a:rPr>
              <a:t>dorozumievanie</a:t>
            </a:r>
          </a:p>
          <a:p>
            <a:r>
              <a:rPr lang="sk-SK" dirty="0">
                <a:solidFill>
                  <a:schemeClr val="accent6">
                    <a:lumMod val="50000"/>
                  </a:schemeClr>
                </a:solidFill>
              </a:rPr>
              <a:t>oznámenie, sprostredkovanie (informácie)</a:t>
            </a:r>
          </a:p>
          <a:p>
            <a:r>
              <a:rPr lang="sk-SK" dirty="0">
                <a:solidFill>
                  <a:schemeClr val="accent6">
                    <a:lumMod val="50000"/>
                  </a:schemeClr>
                </a:solidFill>
              </a:rPr>
              <a:t>nútené alebo náhodné spojenie priestorov</a:t>
            </a:r>
          </a:p>
          <a:p>
            <a:r>
              <a:rPr lang="sk-SK" dirty="0">
                <a:solidFill>
                  <a:schemeClr val="accent6">
                    <a:lumMod val="50000"/>
                  </a:schemeClr>
                </a:solidFill>
              </a:rPr>
              <a:t>existujúce spojenie dopravnými prostriedkami (cesty, železnice, doprava a pod.)</a:t>
            </a:r>
          </a:p>
        </p:txBody>
      </p:sp>
    </p:spTree>
    <p:extLst>
      <p:ext uri="{BB962C8B-B14F-4D97-AF65-F5344CB8AC3E}">
        <p14:creationId xmlns:p14="http://schemas.microsoft.com/office/powerpoint/2010/main" val="36175292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08720"/>
            <a:ext cx="8229600" cy="792088"/>
          </a:xfrm>
        </p:spPr>
        <p:txBody>
          <a:bodyPr>
            <a:normAutofit fontScale="90000"/>
          </a:bodyPr>
          <a:lstStyle/>
          <a:p>
            <a:r>
              <a:rPr lang="sk-SK" dirty="0">
                <a:solidFill>
                  <a:schemeClr val="accent6">
                    <a:lumMod val="60000"/>
                    <a:lumOff val="40000"/>
                  </a:schemeClr>
                </a:solidFill>
              </a:rPr>
              <a:t>FORMY KOMUNIKÁCIE  </a:t>
            </a:r>
            <a:r>
              <a:rPr lang="sk-SK" dirty="0">
                <a:solidFill>
                  <a:schemeClr val="accent6">
                    <a:lumMod val="50000"/>
                  </a:schemeClr>
                </a:solidFill>
              </a:rPr>
              <a:t/>
            </a:r>
            <a:br>
              <a:rPr lang="sk-SK" dirty="0">
                <a:solidFill>
                  <a:schemeClr val="accent6">
                    <a:lumMod val="50000"/>
                  </a:schemeClr>
                </a:solidFill>
              </a:rPr>
            </a:br>
            <a:endParaRPr lang="sk-SK" dirty="0"/>
          </a:p>
        </p:txBody>
      </p:sp>
      <p:sp>
        <p:nvSpPr>
          <p:cNvPr id="3" name="Zástupný symbol obsahu 2"/>
          <p:cNvSpPr>
            <a:spLocks noGrp="1"/>
          </p:cNvSpPr>
          <p:nvPr>
            <p:ph idx="1"/>
          </p:nvPr>
        </p:nvSpPr>
        <p:spPr/>
        <p:txBody>
          <a:bodyPr>
            <a:normAutofit/>
          </a:bodyPr>
          <a:lstStyle/>
          <a:p>
            <a:endParaRPr lang="sk-SK" dirty="0">
              <a:solidFill>
                <a:schemeClr val="accent6">
                  <a:lumMod val="50000"/>
                </a:schemeClr>
              </a:solidFill>
            </a:endParaRPr>
          </a:p>
          <a:p>
            <a:r>
              <a:rPr lang="sk-SK" dirty="0">
                <a:solidFill>
                  <a:schemeClr val="accent6">
                    <a:lumMod val="50000"/>
                  </a:schemeClr>
                </a:solidFill>
              </a:rPr>
              <a:t> priama reakcia /komunikovanie nebezpečenstva útekom/</a:t>
            </a:r>
          </a:p>
          <a:p>
            <a:r>
              <a:rPr lang="sk-SK" dirty="0">
                <a:solidFill>
                  <a:schemeClr val="accent6">
                    <a:lumMod val="50000"/>
                  </a:schemeClr>
                </a:solidFill>
              </a:rPr>
              <a:t>neverbálny výraz /gestá, pokývanie hlavou na znak súhlasu, ukázanie…/</a:t>
            </a:r>
          </a:p>
          <a:p>
            <a:r>
              <a:rPr lang="sk-SK" dirty="0">
                <a:solidFill>
                  <a:schemeClr val="accent6">
                    <a:lumMod val="50000"/>
                  </a:schemeClr>
                </a:solidFill>
              </a:rPr>
              <a:t>konanie /fyzické napadnutie ako vyjadrenie hnevu/</a:t>
            </a:r>
          </a:p>
          <a:p>
            <a:r>
              <a:rPr lang="sk-SK" dirty="0">
                <a:solidFill>
                  <a:schemeClr val="accent6">
                    <a:lumMod val="50000"/>
                  </a:schemeClr>
                </a:solidFill>
              </a:rPr>
              <a:t>symbolická komunikácia /pomocou špecifických rečových a výrazových symbolov</a:t>
            </a:r>
            <a:r>
              <a:rPr lang="sk-SK" dirty="0"/>
              <a:t>/ </a:t>
            </a:r>
          </a:p>
        </p:txBody>
      </p:sp>
      <p:pic>
        <p:nvPicPr>
          <p:cNvPr id="2052" name="Picture 4" descr="http://www.gify.nou.cz/r_ctyrlist_soubory/ct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00392" y="5877272"/>
            <a:ext cx="762000" cy="742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10034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1512168"/>
          </a:xfrm>
        </p:spPr>
        <p:txBody>
          <a:bodyPr>
            <a:normAutofit/>
          </a:bodyPr>
          <a:lstStyle/>
          <a:p>
            <a:r>
              <a:rPr lang="sk-SK" dirty="0">
                <a:solidFill>
                  <a:schemeClr val="accent6">
                    <a:lumMod val="60000"/>
                    <a:lumOff val="40000"/>
                  </a:schemeClr>
                </a:solidFill>
              </a:rPr>
              <a:t>NEVERBÁLNE SIGNÁLY     </a:t>
            </a:r>
            <a:br>
              <a:rPr lang="sk-SK" dirty="0">
                <a:solidFill>
                  <a:schemeClr val="accent6">
                    <a:lumMod val="60000"/>
                    <a:lumOff val="40000"/>
                  </a:schemeClr>
                </a:solidFill>
              </a:rPr>
            </a:br>
            <a:endParaRPr lang="sk-SK" dirty="0">
              <a:solidFill>
                <a:schemeClr val="accent6">
                  <a:lumMod val="60000"/>
                  <a:lumOff val="40000"/>
                </a:schemeClr>
              </a:solidFill>
            </a:endParaRPr>
          </a:p>
        </p:txBody>
      </p:sp>
      <p:sp>
        <p:nvSpPr>
          <p:cNvPr id="3" name="Zástupný symbol obsahu 2"/>
          <p:cNvSpPr>
            <a:spLocks noGrp="1"/>
          </p:cNvSpPr>
          <p:nvPr>
            <p:ph idx="1"/>
          </p:nvPr>
        </p:nvSpPr>
        <p:spPr/>
        <p:txBody>
          <a:bodyPr>
            <a:normAutofit lnSpcReduction="10000"/>
          </a:bodyPr>
          <a:lstStyle/>
          <a:p>
            <a:endParaRPr lang="sk-SK" dirty="0"/>
          </a:p>
          <a:p>
            <a:r>
              <a:rPr lang="sk-SK" dirty="0">
                <a:solidFill>
                  <a:schemeClr val="accent6">
                    <a:lumMod val="50000"/>
                  </a:schemeClr>
                </a:solidFill>
              </a:rPr>
              <a:t>Jedným z nich je očný kontakt, ktorým naznačujeme, kedy je rad na druhom, aby hovoril. Riadime priebeh konverzácie podľa pomerne  zložitého systému spoločenských pravidiel. Osoba, ktorá hovorí, sa očnému kontaktu vyhýba. Osoba, ktorá počúva, väčšinou očný kontakt udržiava. Pri konverzácií si pomáhame gestami. Gestá sú pohyby v priebehu rozhovoru, ktoré zvyčajne robíme rukou a pažou. . </a:t>
            </a:r>
          </a:p>
        </p:txBody>
      </p:sp>
    </p:spTree>
    <p:extLst>
      <p:ext uri="{BB962C8B-B14F-4D97-AF65-F5344CB8AC3E}">
        <p14:creationId xmlns:p14="http://schemas.microsoft.com/office/powerpoint/2010/main" val="31443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2980" y="332656"/>
            <a:ext cx="8229600" cy="1143000"/>
          </a:xfrm>
        </p:spPr>
        <p:txBody>
          <a:bodyPr/>
          <a:lstStyle/>
          <a:p>
            <a:endParaRPr lang="sk-SK"/>
          </a:p>
        </p:txBody>
      </p:sp>
      <p:sp>
        <p:nvSpPr>
          <p:cNvPr id="3" name="Zástupný symbol obsahu 2"/>
          <p:cNvSpPr>
            <a:spLocks noGrp="1"/>
          </p:cNvSpPr>
          <p:nvPr>
            <p:ph idx="1"/>
          </p:nvPr>
        </p:nvSpPr>
        <p:spPr>
          <a:xfrm rot="20389674">
            <a:off x="525564" y="2538671"/>
            <a:ext cx="8229600" cy="3204394"/>
          </a:xfrm>
        </p:spPr>
        <p:txBody>
          <a:bodyPr>
            <a:normAutofit/>
          </a:bodyPr>
          <a:lstStyle/>
          <a:p>
            <a:r>
              <a:rPr lang="sk-SK" sz="4800" dirty="0" smtClean="0"/>
              <a:t>ĎAKUJEM ZA POZORNOSŤ</a:t>
            </a:r>
            <a:endParaRPr lang="sk-SK" sz="4800" dirty="0"/>
          </a:p>
        </p:txBody>
      </p:sp>
      <p:pic>
        <p:nvPicPr>
          <p:cNvPr id="3091" name="Picture 19" descr="http://www.gify.nou.cz/r_zverokruh_soubory/zv1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6174255"/>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093" name="Picture 21" descr="http://www.gify.nou.cz/r_zverokruh_soubory/zv1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6228773"/>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095" name="Picture 23" descr="http://www.gify.nou.cz/r_zverokruh_soubory/zv12.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939296" y="4941168"/>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097" name="Picture 25" descr="http://www.gify.nou.cz/r_zverokruh_soubory/zv20.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549020" y="2600907"/>
            <a:ext cx="476250" cy="340100"/>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http://www.gify.nou.cz/r_zverokruh_soubory/zv21.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265295" y="3934197"/>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102" name="Picture 30" descr="http://www.gify.nou.cz/r_zverokruh_soubory/zv33.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463046" y="2348880"/>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104" name="Picture 32" descr="http://www.gify.nou.cz/r_zverokruh_soubory/zv35.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585133" y="1482502"/>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106" name="Picture 34" descr="http://www.gify.nou.cz/r_zverokruh_soubory/zv34.gif"/>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31825" y="1196752"/>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108" name="Picture 36" descr="http://www.gify.nou.cz/r_zverokruh_soubory/zv32.gif"/>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3779912" y="548680"/>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110" name="Picture 38" descr="http://www.gify.nou.cz/r_zverokruh_soubory/zv9.gif"/>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7543237" y="762403"/>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112" name="Picture 40" descr="http://www.gify.nou.cz/r_zverokruh_soubory/zv23.gif"/>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4256162" y="5102639"/>
            <a:ext cx="4762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3116" name="Picture 44" descr="http://www.gify.nou.cz/r_zverokruh_soubory/zv22.gif"/>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317137" y="5245514"/>
            <a:ext cx="476250" cy="28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656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Špička">
  <a:themeElements>
    <a:clrScheme name="Špička">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Špička">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Špička">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75</TotalTime>
  <Words>279</Words>
  <Application>Microsoft Office PowerPoint</Application>
  <PresentationFormat>Prezentácia na obrazovke (4:3)</PresentationFormat>
  <Paragraphs>21</Paragraphs>
  <Slides>6</Slides>
  <Notes>0</Notes>
  <HiddenSlides>0</HiddenSlides>
  <MMClips>0</MMClips>
  <ScaleCrop>false</ScaleCrop>
  <HeadingPairs>
    <vt:vector size="4" baseType="variant">
      <vt:variant>
        <vt:lpstr>Motív</vt:lpstr>
      </vt:variant>
      <vt:variant>
        <vt:i4>1</vt:i4>
      </vt:variant>
      <vt:variant>
        <vt:lpstr>Nadpisy snímok</vt:lpstr>
      </vt:variant>
      <vt:variant>
        <vt:i4>6</vt:i4>
      </vt:variant>
    </vt:vector>
  </HeadingPairs>
  <TitlesOfParts>
    <vt:vector size="7" baseType="lpstr">
      <vt:lpstr>Špička</vt:lpstr>
      <vt:lpstr>Komunikácia</vt:lpstr>
      <vt:lpstr>Komunikácia môže byť:</vt:lpstr>
      <vt:lpstr>Prezentácia programu PowerPoint</vt:lpstr>
      <vt:lpstr>FORMY KOMUNIKÁCIE   </vt:lpstr>
      <vt:lpstr>NEVERBÁLNE SIGNÁLY      </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Komunikácia</dc:title>
  <dc:creator>Admin</dc:creator>
  <cp:lastModifiedBy>Admin</cp:lastModifiedBy>
  <cp:revision>6</cp:revision>
  <dcterms:created xsi:type="dcterms:W3CDTF">2014-10-25T05:38:39Z</dcterms:created>
  <dcterms:modified xsi:type="dcterms:W3CDTF">2014-10-25T06:53:52Z</dcterms:modified>
</cp:coreProperties>
</file>